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2" r:id="rId4"/>
    <p:sldId id="272" r:id="rId5"/>
    <p:sldId id="261" r:id="rId6"/>
    <p:sldId id="270" r:id="rId7"/>
    <p:sldId id="262" r:id="rId8"/>
    <p:sldId id="273" r:id="rId9"/>
    <p:sldId id="258" r:id="rId10"/>
    <p:sldId id="281" r:id="rId11"/>
    <p:sldId id="259" r:id="rId12"/>
    <p:sldId id="260" r:id="rId13"/>
    <p:sldId id="264" r:id="rId14"/>
    <p:sldId id="263" r:id="rId15"/>
    <p:sldId id="279" r:id="rId16"/>
    <p:sldId id="283" r:id="rId17"/>
    <p:sldId id="287" r:id="rId18"/>
    <p:sldId id="267" r:id="rId19"/>
    <p:sldId id="289" r:id="rId20"/>
    <p:sldId id="288" r:id="rId21"/>
    <p:sldId id="265" r:id="rId22"/>
    <p:sldId id="291" r:id="rId23"/>
    <p:sldId id="290" r:id="rId24"/>
    <p:sldId id="269" r:id="rId25"/>
    <p:sldId id="268" r:id="rId26"/>
    <p:sldId id="280" r:id="rId27"/>
    <p:sldId id="277" r:id="rId28"/>
    <p:sldId id="292" r:id="rId29"/>
    <p:sldId id="286" r:id="rId30"/>
    <p:sldId id="29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79"/>
    <p:restoredTop sz="88390"/>
  </p:normalViewPr>
  <p:slideViewPr>
    <p:cSldViewPr snapToGrid="0" snapToObjects="1">
      <p:cViewPr varScale="1">
        <p:scale>
          <a:sx n="89" d="100"/>
          <a:sy n="89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31A5-A15F-134E-BEE7-EF9F328E6A66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82267-7506-5242-BD27-83B98C847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6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63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09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5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7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8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E98C-E9B3-FD42-918A-BE67F1A290BF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B1D12-0C02-F046-BFC7-6B373884F009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32D2-29EF-304B-AFD2-B168F193D680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B75D1-E40C-1A48-9CD0-698DCC93E842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5B9CB-8819-AD4C-9BFF-1536B392F90A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F4F0-19E3-8742-B835-42C691476603}" type="datetime3">
              <a:rPr lang="en-US" smtClean="0"/>
              <a:t>19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2E7AA-10DB-2040-9E7C-23AE7AAD9232}" type="datetime3">
              <a:rPr lang="en-US" smtClean="0"/>
              <a:t>19 January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3357-5095-9341-86D8-644B86B78ABF}" type="datetime3">
              <a:rPr lang="en-US" smtClean="0"/>
              <a:t>19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A33F-882A-4B49-8846-D4223B2E2DF4}" type="datetime3">
              <a:rPr lang="en-US" smtClean="0"/>
              <a:t>19 January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F07E-41AC-E14A-9C5A-553D652E060C}" type="datetime3">
              <a:rPr lang="en-US" smtClean="0"/>
              <a:t>19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393CF-AB22-464F-87A1-0E7BE1E36C8A}" type="datetime3">
              <a:rPr lang="en-US" smtClean="0"/>
              <a:t>19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6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0297C-5A12-DA43-AE33-768A8C982F75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6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6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446695-EB87-F044-8576-8D4841616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1600"/>
              <a:t>Prof. Darrell Long</a:t>
            </a:r>
          </a:p>
          <a:p>
            <a:r>
              <a:rPr lang="en-US" sz="1600"/>
              <a:t>CSE 13S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78C4E-AC23-D14A-8E6C-3ACDB7A90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3F7-EC94-274E-80FC-FA5E5324D295}" type="datetime3">
              <a:rPr lang="en-US" smtClean="0"/>
              <a:t>19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13ECD-E607-7D4B-BD98-DAAD2F20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69055-F4CA-BB48-B424-121AC3AC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19B468A-DCCE-C640-9F8C-EA4D428A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283" y="2536600"/>
            <a:ext cx="2114384" cy="20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4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0A009-7DF5-5940-94BF-32C85CC7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Parameters</a:t>
            </a:r>
          </a:p>
        </p:txBody>
      </p:sp>
      <p:pic>
        <p:nvPicPr>
          <p:cNvPr id="8" name="Picture 7" descr="A picture containing person, person, dark, night&#10;&#10;Description automatically generated">
            <a:extLst>
              <a:ext uri="{FF2B5EF4-FFF2-40B4-BE49-F238E27FC236}">
                <a16:creationId xmlns:a16="http://schemas.microsoft.com/office/drawing/2014/main" id="{52C459FD-676C-F942-8C0B-17C359107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89"/>
          <a:stretch/>
        </p:blipFill>
        <p:spPr>
          <a:xfrm>
            <a:off x="175262" y="896797"/>
            <a:ext cx="3425957" cy="50639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3F67-D209-5348-9C46-319BBD1C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1600" i="1" dirty="0"/>
              <a:t>Formal</a:t>
            </a:r>
            <a:r>
              <a:rPr lang="en-US" sz="1600" dirty="0"/>
              <a:t> parameters</a:t>
            </a:r>
          </a:p>
          <a:p>
            <a:pPr lvl="1"/>
            <a:r>
              <a:rPr lang="en-US" sz="1600" dirty="0"/>
              <a:t>This is the name of the parameter as it is used inside of the function body.</a:t>
            </a:r>
          </a:p>
          <a:p>
            <a:r>
              <a:rPr lang="en-US" sz="1600" i="1" dirty="0"/>
              <a:t>Actual</a:t>
            </a:r>
            <a:r>
              <a:rPr lang="en-US" sz="1600" dirty="0"/>
              <a:t> parameters</a:t>
            </a:r>
          </a:p>
          <a:p>
            <a:pPr lvl="1"/>
            <a:r>
              <a:rPr lang="en-US" sz="1600" dirty="0"/>
              <a:t>This is the name of the value that is passed to the function.</a:t>
            </a:r>
          </a:p>
          <a:p>
            <a:pPr lvl="1"/>
            <a:r>
              <a:rPr lang="en-US" sz="1600" dirty="0"/>
              <a:t>The value can be copied to the formal parameter.</a:t>
            </a:r>
          </a:p>
          <a:p>
            <a:pPr lvl="1"/>
            <a:r>
              <a:rPr lang="en-US" sz="1600" dirty="0"/>
              <a:t>Or a reference to the actual parameter may be bound to the formal parameter.</a:t>
            </a:r>
          </a:p>
          <a:p>
            <a:pPr lvl="2"/>
            <a:r>
              <a:rPr lang="en-US" sz="1600" dirty="0"/>
              <a:t>In </a:t>
            </a:r>
            <a:r>
              <a:rPr lang="en-US" sz="1600" b="1" dirty="0"/>
              <a:t>C</a:t>
            </a:r>
            <a:r>
              <a:rPr lang="en-US" sz="1600" dirty="0"/>
              <a:t>, we do this by passing a pointer using call-by-value.</a:t>
            </a:r>
          </a:p>
          <a:p>
            <a:r>
              <a:rPr lang="en-US" sz="1600" i="1" dirty="0"/>
              <a:t>Call-by-value</a:t>
            </a:r>
            <a:r>
              <a:rPr lang="en-US" sz="1600" dirty="0"/>
              <a:t> means a copy of the actual parameter is placed in the formal parameter.</a:t>
            </a:r>
          </a:p>
          <a:p>
            <a:pPr lvl="1"/>
            <a:r>
              <a:rPr lang="en-US" sz="1600" dirty="0"/>
              <a:t>This is the only method supported by </a:t>
            </a:r>
            <a:r>
              <a:rPr lang="en-US" sz="1600" b="1" dirty="0"/>
              <a:t>C</a:t>
            </a:r>
            <a:r>
              <a:rPr lang="en-US" sz="1600" dirty="0"/>
              <a:t>.</a:t>
            </a:r>
          </a:p>
          <a:p>
            <a:r>
              <a:rPr lang="en-US" sz="1600" i="1" dirty="0"/>
              <a:t>Copy-in-Copy</a:t>
            </a:r>
            <a:r>
              <a:rPr lang="en-US" sz="1600" dirty="0"/>
              <a:t> out means that in addition to being copied in, the value is copied back out to the actual parameter.</a:t>
            </a:r>
          </a:p>
          <a:p>
            <a:pPr lvl="1"/>
            <a:r>
              <a:rPr lang="en-US" sz="1600" b="1" dirty="0"/>
              <a:t>C</a:t>
            </a:r>
            <a:r>
              <a:rPr lang="en-US" sz="1600" dirty="0"/>
              <a:t> does not support this.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1DF4-1138-944C-BE71-08419920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13D5FD-0A3C-C846-A60C-5F1181EEE72D}" type="datetime3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 January 2022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D3110-FA57-B248-8AE2-0B5CE292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6300" y="6356350"/>
            <a:ext cx="375666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192A7-4D23-6740-8DBB-AF383BD7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653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AB014-2DDD-EA45-8605-34F0E7E8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Call-by-Value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455A-5D94-234A-AE6A-267BADB61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All functions use call-by-value in C.</a:t>
            </a:r>
          </a:p>
          <a:p>
            <a:r>
              <a:rPr lang="en-US" sz="2400" dirty="0"/>
              <a:t>Arguments passed into a function are </a:t>
            </a:r>
            <a:r>
              <a:rPr lang="en-US" sz="2400" i="1" dirty="0"/>
              <a:t>copied</a:t>
            </a:r>
          </a:p>
          <a:p>
            <a:pPr lvl="1"/>
            <a:r>
              <a:rPr lang="en-US" dirty="0"/>
              <a:t> Any changes made to the parameters inside the function has no effect.</a:t>
            </a:r>
          </a:p>
          <a:p>
            <a:r>
              <a:rPr lang="en-US" sz="2400" dirty="0"/>
              <a:t>The called function copies the values of the supplied (</a:t>
            </a:r>
            <a:r>
              <a:rPr lang="en-US" sz="2400" i="1" dirty="0"/>
              <a:t>actual parameters</a:t>
            </a:r>
            <a:r>
              <a:rPr lang="en-US" sz="2400" dirty="0"/>
              <a:t>) arguments into a new set of variables (</a:t>
            </a:r>
            <a:r>
              <a:rPr lang="en-US" sz="2400" i="1" dirty="0"/>
              <a:t>formal parameters</a:t>
            </a:r>
            <a:r>
              <a:rPr lang="en-US" sz="2400" dirty="0"/>
              <a:t>) which are pushed into the call stack.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F7AA3-EF87-BA41-9726-67B189F0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CDCD0-B15C-F949-99A4-3EF39A70C038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63A8-DB4B-1A4D-AFBD-9725CB00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692A7-FBA9-3943-BE2D-7115792D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2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67673-CB4C-FD49-8A0D-9A3CE3CC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Call-by-Reference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C752-3668-EC41-A6E7-CE76BC16C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The references of the arguments passed into a function are </a:t>
            </a:r>
            <a:r>
              <a:rPr lang="en-US" sz="2400" i="1"/>
              <a:t>copied</a:t>
            </a:r>
            <a:r>
              <a:rPr lang="en-US" sz="2400"/>
              <a:t> meaning any changes made to the parameters inside the function has an effect on the actual values.</a:t>
            </a:r>
          </a:p>
          <a:p>
            <a:r>
              <a:rPr lang="en-US" sz="2400"/>
              <a:t>Instead of passing values to the called function, references to the original variables are passed.</a:t>
            </a:r>
          </a:p>
          <a:p>
            <a:endParaRPr lang="en-US" sz="2400"/>
          </a:p>
          <a:p>
            <a:r>
              <a:rPr lang="en-US" sz="2400" b="1"/>
              <a:t>C</a:t>
            </a:r>
            <a:r>
              <a:rPr lang="en-US" sz="2400"/>
              <a:t> does not use call-by-reference</a:t>
            </a:r>
          </a:p>
          <a:p>
            <a:pPr lvl="1"/>
            <a:r>
              <a:rPr lang="en-US"/>
              <a:t>But you can accomplish it by passing a </a:t>
            </a:r>
            <a:r>
              <a:rPr lang="en-US" i="1"/>
              <a:t>pointer</a:t>
            </a:r>
            <a:r>
              <a:rPr lang="en-US"/>
              <a:t>.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8397C-8724-1D47-AA14-DE745862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84D4-14A8-5244-92D9-83EBA8BBAA41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B45E-3DF1-8F42-A523-43574B1B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ECDC7-3C22-4642-BDE3-4F191DDB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3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D5849A-9AAD-8747-93E1-AE112A7128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D5849A-9AAD-8747-93E1-AE112A712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1AC8DD-26DD-44CE-A622-223025884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Is a well-behaved function so we can use a simple method like </a:t>
            </a:r>
            <a:r>
              <a:rPr lang="en-US" sz="2000" i="1" dirty="0">
                <a:solidFill>
                  <a:schemeClr val="bg1"/>
                </a:solidFill>
              </a:rPr>
              <a:t>bisection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F20F11D-CFC5-3246-894F-0D5108D1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336600"/>
            <a:ext cx="6250769" cy="40239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BED38-697F-F844-9BA0-A5FCE588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D83B6-1D79-EE44-9C5E-2A0B8FDFB7DD}" type="datetime3">
              <a:rPr lang="en-US" smtClean="0"/>
              <a:t>19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264D6-2B2F-0C4F-8939-2B7EFEEA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692BB-8096-8E41-BABA-80B7E442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13</a:t>
            </a:fld>
            <a:endParaRPr lang="en-US"/>
          </a:p>
        </p:txBody>
      </p:sp>
      <p:pic>
        <p:nvPicPr>
          <p:cNvPr id="14" name="Picture 13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90ED2904-24EC-D34E-99CE-E743C24BF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30079" y="3785672"/>
            <a:ext cx="1978749" cy="25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5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95B05-704B-074C-A802-315220E1DD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4672" y="1122363"/>
                <a:ext cx="3308130" cy="2387600"/>
              </a:xfrm>
              <a:prstGeom prst="ellipse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540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radPr>
                        <m:deg/>
                        <m:e>
                          <m:r>
                            <a:rPr lang="en-US" sz="540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sz="54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95B05-704B-074C-A802-315220E1D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4672" y="1122363"/>
                <a:ext cx="3308130" cy="23876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22743063-7893-E14B-8F03-A46D1E882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0996" y="1240840"/>
            <a:ext cx="6274296" cy="43763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1A3DD-E91A-6641-B6A7-69CD7D7C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33686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E3D84-5CCE-7341-B557-5D583167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20996" y="6356350"/>
            <a:ext cx="20846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847320-32E6-9242-8190-D3511F25C69A}" type="datetime3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19 January 2022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CD4D-18AB-154C-8FAA-5119A7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40404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C40C2-38FE-DF48-913F-24C2182A1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125" y="3219695"/>
            <a:ext cx="2547707" cy="28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42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B6B12-0A50-BD4A-BA84-C04C1F3E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Courier" pitchFamily="2" charset="0"/>
              </a:rPr>
              <a:t>swap()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EA6A663-B509-4679-9D26-5F45F53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C does not have true call-by-reference, so we use pointers.</a:t>
            </a:r>
          </a:p>
          <a:p>
            <a:pPr lvl="1"/>
            <a:r>
              <a:rPr lang="en-US" sz="2000" dirty="0"/>
              <a:t>Addresses, instead of values, are passed as arguments.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EE9DAE-14D4-6A40-BA8D-12808280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988559" y="643467"/>
            <a:ext cx="4869177" cy="54101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03CA6-0D54-EF43-8A0F-93E20000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B550E-1394-B74D-A18E-90BD6063680A}" type="datetime3">
              <a:rPr lang="en-US" smtClean="0"/>
              <a:t>19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DE77-73EE-B54E-A36D-F75A59DE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3F791-9F85-FF4C-BDF0-1BD871C0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37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29F50-7FA6-A94F-8D1B-76313961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Function Prototypes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3526C-BC60-034B-9DFF-1B1450871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Provides compiler with description of functions that will be used later in the program.</a:t>
            </a:r>
          </a:p>
          <a:p>
            <a:pPr lvl="1"/>
            <a:r>
              <a:rPr lang="en-US" sz="2000" dirty="0"/>
              <a:t>Functions in programs cannot be called unless they have either:</a:t>
            </a:r>
          </a:p>
          <a:p>
            <a:pPr marL="1371600" lvl="2"/>
            <a:r>
              <a:rPr lang="en-US" dirty="0"/>
              <a:t>Been declared and defined prior to the function call.</a:t>
            </a:r>
          </a:p>
          <a:p>
            <a:pPr marL="1371600" lvl="2"/>
            <a:r>
              <a:rPr lang="en-US" dirty="0"/>
              <a:t>Been prototyped at the beginning of the program.</a:t>
            </a:r>
          </a:p>
          <a:p>
            <a:r>
              <a:rPr lang="en-US" sz="2000" dirty="0"/>
              <a:t>Syntax for Function Prototype:</a:t>
            </a:r>
          </a:p>
          <a:p>
            <a:endParaRPr lang="en-US" sz="2000" dirty="0"/>
          </a:p>
          <a:p>
            <a:r>
              <a:rPr lang="en-US" sz="2000" dirty="0"/>
              <a:t>Prototypes must be declared either at the beginning of the program or in included header files, which act as interfaces.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E4C5DB0-0621-1248-9EC2-82878C4AB92B}"/>
              </a:ext>
            </a:extLst>
          </p:cNvPr>
          <p:cNvSpPr txBox="1">
            <a:spLocks/>
          </p:cNvSpPr>
          <p:nvPr/>
        </p:nvSpPr>
        <p:spPr>
          <a:xfrm>
            <a:off x="2914543" y="4721428"/>
            <a:ext cx="5997155" cy="35329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return_type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function_name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parameters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US" sz="2000" dirty="0">
              <a:solidFill>
                <a:schemeClr val="accent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130D7-6421-814B-83A0-59ABBAFD0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D118-B6F6-8E48-B1D3-814A98BFC62B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2E9D8-44F4-304F-ACCA-2AB373D3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E8415-908E-D24A-8F72-8A56D1DA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56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56B33-B21C-8743-81D2-052DFC5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  <a:latin typeface="Courier" pitchFamily="2" charset="0"/>
              </a:rPr>
              <a:t>#include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8D6-7A15-3E4D-9A5D-3DE8F2667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preprocessor directive.</a:t>
            </a:r>
          </a:p>
          <a:p>
            <a:pPr lvl="1"/>
            <a:r>
              <a:rPr lang="en-US" dirty="0"/>
              <a:t>Before compilation, </a:t>
            </a:r>
            <a:r>
              <a:rPr lang="en-US" b="1" dirty="0"/>
              <a:t>C </a:t>
            </a:r>
            <a:r>
              <a:rPr lang="en-US" dirty="0"/>
              <a:t>source files are processed by a preprocessor.</a:t>
            </a:r>
          </a:p>
          <a:p>
            <a:pPr lvl="1"/>
            <a:r>
              <a:rPr lang="en-US" dirty="0"/>
              <a:t>A preprocessor is a macro processor to transform programs before compilation.</a:t>
            </a:r>
          </a:p>
          <a:p>
            <a:pPr lvl="1"/>
            <a:r>
              <a:rPr lang="en-US" dirty="0"/>
              <a:t>Macros in </a:t>
            </a:r>
            <a:r>
              <a:rPr lang="en-US" b="1" dirty="0"/>
              <a:t>C</a:t>
            </a:r>
            <a:r>
              <a:rPr lang="en-US" dirty="0"/>
              <a:t> operate through text replacement.</a:t>
            </a:r>
          </a:p>
          <a:p>
            <a:r>
              <a:rPr lang="en-US" sz="2400" dirty="0"/>
              <a:t>Pastes code of given file into current file.</a:t>
            </a:r>
          </a:p>
          <a:p>
            <a:r>
              <a:rPr lang="en-US" sz="2400" dirty="0"/>
              <a:t>Used to include functions defined in other libraries.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4E9117-4BB7-3643-A6E8-AE145238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3495" y="5814399"/>
            <a:ext cx="9336577" cy="6403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BB2DB-E550-9447-A195-0B69EA19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7149-5BC9-9447-B030-31A50B121955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32DE7-6698-4F48-9DC8-59347290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FD6A-F9FA-A84F-86E9-96B32501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48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1AE6D-C829-3C46-B2A9-7E7E34F8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>
                <a:latin typeface="Courier" pitchFamily="2" charset="0"/>
              </a:rPr>
              <a:t>#define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3E5C4-7A84-E04A-8D01-907338F73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A preprocessor directive that defines a macro for the program.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C</a:t>
            </a:r>
            <a:r>
              <a:rPr lang="en-US" sz="2000" dirty="0"/>
              <a:t> preprocessor performs all text replacement for defined macros prior to compilation.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B32E4-6CA0-584F-843F-5232B600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24227" y="1959643"/>
            <a:ext cx="7224824" cy="29387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3A43B-3483-B141-9EF9-E7AECD72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C4590-927C-0840-8B54-1085C10BB8FB}" type="datetime3">
              <a:rPr lang="en-US" smtClean="0"/>
              <a:t>19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C88E5-F235-974A-9BC9-17D7A8D1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0639B-98B8-304D-8BF4-3EDEE8F7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222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56B33-B21C-8743-81D2-052DFC5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884" y="2103703"/>
            <a:ext cx="2937933" cy="2276266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  <a:latin typeface="Courier" pitchFamily="2" charset="0"/>
              </a:rPr>
              <a:t>Conditional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8D6-7A15-3E4D-9A5D-3DE8F2667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80719"/>
            <a:ext cx="5408696" cy="54965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set of preprocessor directives that uses </a:t>
            </a:r>
            <a:r>
              <a:rPr lang="en-US" sz="2400" i="1" dirty="0"/>
              <a:t>conditional statements </a:t>
            </a:r>
            <a:r>
              <a:rPr lang="en-US" sz="2400" dirty="0"/>
              <a:t>to include code selectively.</a:t>
            </a:r>
          </a:p>
          <a:p>
            <a:pPr lvl="1"/>
            <a:r>
              <a:rPr lang="en-US" sz="2000" dirty="0"/>
              <a:t>Uses value of conditions evaluated during compilation.</a:t>
            </a:r>
          </a:p>
          <a:p>
            <a:r>
              <a:rPr lang="en-US" sz="2400" dirty="0">
                <a:latin typeface="Courier" pitchFamily="2" charset="0"/>
              </a:rPr>
              <a:t>#ifdef</a:t>
            </a:r>
            <a:r>
              <a:rPr lang="en-US" sz="2400" dirty="0"/>
              <a:t>  – execute statements only when </a:t>
            </a:r>
            <a:r>
              <a:rPr lang="en-US" sz="2400" dirty="0">
                <a:latin typeface="Courier" pitchFamily="2" charset="0"/>
              </a:rPr>
              <a:t>MACRO</a:t>
            </a:r>
            <a:r>
              <a:rPr lang="en-US" sz="2400" dirty="0"/>
              <a:t> is defined: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latin typeface="Courier" pitchFamily="2" charset="0"/>
              </a:rPr>
              <a:t>#</a:t>
            </a:r>
            <a:r>
              <a:rPr lang="en-US" sz="2400" dirty="0" err="1">
                <a:latin typeface="Courier" pitchFamily="2" charset="0"/>
              </a:rPr>
              <a:t>ifndef</a:t>
            </a:r>
            <a:r>
              <a:rPr lang="en-US" sz="2400" dirty="0"/>
              <a:t>  – execute statements only when </a:t>
            </a:r>
            <a:r>
              <a:rPr lang="en-US" sz="2400" dirty="0">
                <a:latin typeface="Courier" pitchFamily="2" charset="0"/>
              </a:rPr>
              <a:t>MACRO</a:t>
            </a:r>
            <a:r>
              <a:rPr lang="en-US" sz="2400" dirty="0"/>
              <a:t> is undefined: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BB2DB-E550-9447-A195-0B69EA19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7149-5BC9-9447-B030-31A50B121955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32DE7-6698-4F48-9DC8-59347290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FD6A-F9FA-A84F-86E9-96B32501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481451-460C-7649-86E9-78FAC0593F80}"/>
              </a:ext>
            </a:extLst>
          </p:cNvPr>
          <p:cNvSpPr txBox="1">
            <a:spLocks/>
          </p:cNvSpPr>
          <p:nvPr/>
        </p:nvSpPr>
        <p:spPr>
          <a:xfrm>
            <a:off x="6999455" y="2984491"/>
            <a:ext cx="4114801" cy="12433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#define MACRO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#ifdef </a:t>
            </a:r>
            <a:r>
              <a:rPr lang="en-US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MACRO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controlled text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#endif </a:t>
            </a:r>
            <a:endParaRPr lang="en-US" sz="20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A9F8DBE-0F09-6C47-8CAF-4628ED87B607}"/>
              </a:ext>
            </a:extLst>
          </p:cNvPr>
          <p:cNvSpPr txBox="1">
            <a:spLocks/>
          </p:cNvSpPr>
          <p:nvPr/>
        </p:nvSpPr>
        <p:spPr>
          <a:xfrm>
            <a:off x="6999454" y="5145408"/>
            <a:ext cx="4114801" cy="12433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#ifndef 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macroname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controlled text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#endif</a:t>
            </a:r>
            <a:endParaRPr lang="en-US" sz="18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77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17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6303-A2B8-BD44-8C0F-522FC39C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Words of Caution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BFDF4-F459-4349-83F7-B411A4A36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7" r="1" b="661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B2FF-3BB4-A24D-9449-F1F6C21B2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Just as assignment statements are not the same as equations in high school Algebra, functions in </a:t>
            </a:r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are not the same as mathematical functions.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They may or may not return a value.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They may or may not have side-effects.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 other languages, we might call them </a:t>
            </a:r>
            <a:r>
              <a:rPr lang="en-US" sz="2000" i="1" dirty="0">
                <a:solidFill>
                  <a:srgbClr val="FFFFFF"/>
                </a:solidFill>
              </a:rPr>
              <a:t>procedures</a:t>
            </a:r>
            <a:r>
              <a:rPr lang="en-US" sz="2000" dirty="0">
                <a:solidFill>
                  <a:srgbClr val="FFFFFF"/>
                </a:solidFill>
              </a:rPr>
              <a:t> or </a:t>
            </a:r>
            <a:r>
              <a:rPr lang="en-US" sz="2000" i="1" dirty="0">
                <a:solidFill>
                  <a:srgbClr val="FFFFFF"/>
                </a:solidFill>
              </a:rPr>
              <a:t>subroutines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Java aficionados call them </a:t>
            </a:r>
            <a:r>
              <a:rPr lang="en-US" sz="2000" i="1" dirty="0">
                <a:solidFill>
                  <a:srgbClr val="FFFFFF"/>
                </a:solidFill>
              </a:rPr>
              <a:t>methods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Please, do not do that when writing in </a:t>
            </a:r>
            <a:r>
              <a:rPr lang="en-US" sz="1600" b="1" dirty="0">
                <a:solidFill>
                  <a:srgbClr val="FFFFFF"/>
                </a:solidFill>
              </a:rPr>
              <a:t>C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CCC08-FC6B-5345-AB70-55CC7A31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7C2B-2DE3-A744-945B-8AA83031806E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2A0A3-EC93-D942-8C82-0B5435FD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67AF8-9D7B-9347-A8F6-1A67CAD5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8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A7CEC-58DC-3942-8B34-8753ECD9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06" y="2014265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Header Files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24D59C-BEB8-457A-86E7-E001F6C7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102" y="843557"/>
            <a:ext cx="6274092" cy="5312434"/>
          </a:xfrm>
        </p:spPr>
        <p:txBody>
          <a:bodyPr>
            <a:normAutofit/>
          </a:bodyPr>
          <a:lstStyle/>
          <a:p>
            <a:r>
              <a:rPr lang="en-US" sz="2000" dirty="0"/>
              <a:t>Should only contain things that are shared between source files:</a:t>
            </a:r>
          </a:p>
          <a:p>
            <a:pPr lvl="1"/>
            <a:r>
              <a:rPr lang="en-US" sz="1600" dirty="0"/>
              <a:t>Function declarations</a:t>
            </a:r>
          </a:p>
          <a:p>
            <a:pPr lvl="1"/>
            <a:r>
              <a:rPr lang="en-US" sz="1600" dirty="0"/>
              <a:t>Macro definitions</a:t>
            </a:r>
          </a:p>
          <a:p>
            <a:pPr lvl="1"/>
            <a:r>
              <a:rPr lang="en-US" sz="1600" dirty="0"/>
              <a:t>Data structure and enumeration definitions</a:t>
            </a:r>
          </a:p>
          <a:p>
            <a:pPr lvl="1"/>
            <a:r>
              <a:rPr lang="en-US" sz="1600" dirty="0"/>
              <a:t>Global variables (see coding standards for proper usage)</a:t>
            </a:r>
          </a:p>
          <a:p>
            <a:pPr lvl="1"/>
            <a:r>
              <a:rPr lang="en-US" sz="1600" dirty="0"/>
              <a:t>Any </a:t>
            </a:r>
            <a:r>
              <a:rPr lang="en-US" sz="1600" dirty="0">
                <a:latin typeface="Courier" pitchFamily="2" charset="0"/>
              </a:rPr>
              <a:t>#include</a:t>
            </a:r>
            <a:r>
              <a:rPr lang="en-US" sz="1600" dirty="0"/>
              <a:t> directives required to compile</a:t>
            </a:r>
          </a:p>
          <a:p>
            <a:r>
              <a:rPr lang="en-US" sz="2400" dirty="0"/>
              <a:t>Uses the file extension </a:t>
            </a:r>
            <a:r>
              <a:rPr lang="en-US" sz="2400" dirty="0">
                <a:latin typeface="Courier" pitchFamily="2" charset="0"/>
              </a:rPr>
              <a:t>.h</a:t>
            </a:r>
            <a:r>
              <a:rPr lang="en-US" sz="2400" dirty="0"/>
              <a:t>.</a:t>
            </a:r>
          </a:p>
          <a:p>
            <a:r>
              <a:rPr lang="en-US" sz="2000" dirty="0"/>
              <a:t>Typically used for modules or abstract data types</a:t>
            </a:r>
          </a:p>
          <a:p>
            <a:pPr lvl="1"/>
            <a:r>
              <a:rPr lang="en-US" sz="1600" dirty="0"/>
              <a:t>Header files provide the function declarations so that the function implementations aren’t known.</a:t>
            </a:r>
          </a:p>
          <a:p>
            <a:pPr lvl="1"/>
            <a:r>
              <a:rPr lang="en-US" sz="1600" dirty="0"/>
              <a:t>This allows you to have opaque data types.</a:t>
            </a:r>
          </a:p>
          <a:p>
            <a:r>
              <a:rPr lang="en-US" sz="2000" dirty="0"/>
              <a:t>Contents of a header file must be within a header guard, implemented with the either the </a:t>
            </a:r>
            <a:r>
              <a:rPr lang="en-US" sz="2000" dirty="0">
                <a:latin typeface="Courier" pitchFamily="2" charset="0"/>
              </a:rPr>
              <a:t>#</a:t>
            </a:r>
            <a:r>
              <a:rPr lang="en-US" sz="2000" dirty="0" err="1">
                <a:latin typeface="Courier" pitchFamily="2" charset="0"/>
              </a:rPr>
              <a:t>ifndef</a:t>
            </a:r>
            <a:r>
              <a:rPr lang="en-US" sz="2000" dirty="0"/>
              <a:t> or </a:t>
            </a:r>
            <a:r>
              <a:rPr lang="en-US" sz="2000" dirty="0">
                <a:latin typeface="Courier" pitchFamily="2" charset="0"/>
              </a:rPr>
              <a:t>#pragma once </a:t>
            </a:r>
            <a:r>
              <a:rPr lang="en-US" sz="2000" dirty="0"/>
              <a:t>preprocessor directive.</a:t>
            </a:r>
          </a:p>
          <a:p>
            <a:pPr lvl="1"/>
            <a:r>
              <a:rPr lang="en-US" sz="1600" dirty="0"/>
              <a:t>Both prevent contents of a header file from being included more than once.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B49B7-8D6E-104C-A352-68255979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7CA8-36F4-C44E-BC5D-960F1103D168}" type="datetime3">
              <a:rPr lang="en-US" smtClean="0"/>
              <a:t>19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B9306-CBD6-4C46-8838-0333A2D0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A5065-16F0-C848-8DE7-70CC78A8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5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A7CEC-58DC-3942-8B34-8753ECD9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Example Header File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24D59C-BEB8-457A-86E7-E001F6C7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header file on the right is for the </a:t>
            </a:r>
            <a:r>
              <a:rPr lang="en-US" sz="2000" b="1" dirty="0">
                <a:solidFill>
                  <a:schemeClr val="bg1"/>
                </a:solidFill>
              </a:rPr>
              <a:t>stack</a:t>
            </a:r>
            <a:r>
              <a:rPr lang="en-US" sz="2000" dirty="0">
                <a:solidFill>
                  <a:schemeClr val="bg1"/>
                </a:solidFill>
              </a:rPr>
              <a:t> abstract data type.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Note that everything is contained within a header guard using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#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ifndef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1674E622-2376-5B4F-9964-B160261D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713" y="540070"/>
            <a:ext cx="5823087" cy="5777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813D0-8830-5048-B506-EF02619B07FF}"/>
              </a:ext>
            </a:extLst>
          </p:cNvPr>
          <p:cNvSpPr txBox="1"/>
          <p:nvPr/>
        </p:nvSpPr>
        <p:spPr>
          <a:xfrm>
            <a:off x="8671089" y="2799089"/>
            <a:ext cx="124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5E6D1-C98D-F742-A1CC-B3CFEC2FCD4A}"/>
              </a:ext>
            </a:extLst>
          </p:cNvPr>
          <p:cNvSpPr txBox="1"/>
          <p:nvPr/>
        </p:nvSpPr>
        <p:spPr>
          <a:xfrm>
            <a:off x="9633901" y="4529700"/>
            <a:ext cx="190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Function interfaces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240883D-2DE2-E64B-84FD-DDCC1BAAD97B}"/>
              </a:ext>
            </a:extLst>
          </p:cNvPr>
          <p:cNvSpPr/>
          <p:nvPr/>
        </p:nvSpPr>
        <p:spPr>
          <a:xfrm>
            <a:off x="9633901" y="4058911"/>
            <a:ext cx="280952" cy="1587910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0AA47EB-D8F0-8042-98A7-A07285F81899}"/>
              </a:ext>
            </a:extLst>
          </p:cNvPr>
          <p:cNvSpPr/>
          <p:nvPr/>
        </p:nvSpPr>
        <p:spPr>
          <a:xfrm>
            <a:off x="8361605" y="2266401"/>
            <a:ext cx="265351" cy="1423283"/>
          </a:xfrm>
          <a:prstGeom prst="rightBrace">
            <a:avLst>
              <a:gd name="adj1" fmla="val 8333"/>
              <a:gd name="adj2" fmla="val 5190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B49B7-8D6E-104C-A352-68255979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7CA8-36F4-C44E-BC5D-960F1103D168}" type="datetime3">
              <a:rPr lang="en-US" smtClean="0"/>
              <a:t>19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B9306-CBD6-4C46-8838-0333A2D0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A5065-16F0-C848-8DE7-70CC78A8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07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A7CEC-58DC-3942-8B34-8753ECD9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Same Header File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24D59C-BEB8-457A-86E7-E001F6C7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header file on the right is  the same as the last slide, but instead uses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#pragma once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B49B7-8D6E-104C-A352-68255979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7CA8-36F4-C44E-BC5D-960F1103D168}" type="datetime3">
              <a:rPr lang="en-US" smtClean="0"/>
              <a:t>19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B9306-CBD6-4C46-8838-0333A2D0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A5065-16F0-C848-8DE7-70CC78A8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F498967-1EE4-C44C-A9D2-7830AC43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609600"/>
            <a:ext cx="4191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0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171130F0-52E4-8C4F-A4B5-95EF7FDBD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4" b="1266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FF84C-78B2-574C-8199-F241B2F2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urier" pitchFamily="2" charset="0"/>
              </a:rPr>
              <a:t>#</a:t>
            </a:r>
            <a:r>
              <a:rPr lang="en-US" sz="3600" dirty="0" err="1">
                <a:latin typeface="Courier" pitchFamily="2" charset="0"/>
              </a:rPr>
              <a:t>ifndef</a:t>
            </a:r>
            <a:r>
              <a:rPr lang="en-US" sz="3600" dirty="0">
                <a:latin typeface="Courier" pitchFamily="2" charset="0"/>
              </a:rPr>
              <a:t> </a:t>
            </a:r>
            <a:r>
              <a:rPr lang="en-US" sz="3600" i="1" dirty="0"/>
              <a:t>versus</a:t>
            </a:r>
            <a:r>
              <a:rPr lang="en-US" sz="3600" dirty="0"/>
              <a:t> </a:t>
            </a:r>
            <a:r>
              <a:rPr lang="en-US" sz="3600" dirty="0">
                <a:latin typeface="Courier" pitchFamily="2" charset="0"/>
              </a:rPr>
              <a:t>#pragma once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9D22C-D063-F948-A5A1-5654EE83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5546" y="1232300"/>
            <a:ext cx="436254" cy="330238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850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4CB303EE-96AC-6B48-B3D9-60FCDE71DF64}" type="slidenum">
              <a:rPr lang="en-US" sz="110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FDC9D-36C6-D148-8355-6BFBC7CFC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600" dirty="0">
                <a:latin typeface="Courier" pitchFamily="2" charset="0"/>
              </a:rPr>
              <a:t>#</a:t>
            </a:r>
            <a:r>
              <a:rPr lang="en-US" sz="1600" dirty="0" err="1">
                <a:latin typeface="Courier" pitchFamily="2" charset="0"/>
              </a:rPr>
              <a:t>ifndef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/>
              <a:t>checks a macro and will always work.</a:t>
            </a:r>
          </a:p>
          <a:p>
            <a:r>
              <a:rPr lang="en-US" sz="1600" dirty="0">
                <a:latin typeface="Courier" pitchFamily="2" charset="0"/>
              </a:rPr>
              <a:t>#pragma once </a:t>
            </a:r>
            <a:r>
              <a:rPr lang="en-US" sz="1600" dirty="0"/>
              <a:t>is a compiler directive, is an extension, and may not always work.</a:t>
            </a:r>
          </a:p>
          <a:p>
            <a:pPr lvl="1"/>
            <a:r>
              <a:rPr lang="en-US" sz="1600" dirty="0"/>
              <a:t>But it does work on all modern compilers.</a:t>
            </a:r>
          </a:p>
          <a:p>
            <a:pPr lvl="1"/>
            <a:endParaRPr lang="en-US" sz="1600" dirty="0"/>
          </a:p>
          <a:p>
            <a:r>
              <a:rPr lang="en-US" sz="1600" dirty="0">
                <a:latin typeface="Courier" pitchFamily="2" charset="0"/>
              </a:rPr>
              <a:t>#pragma once </a:t>
            </a:r>
            <a:r>
              <a:rPr lang="en-US" sz="1600" dirty="0"/>
              <a:t>is cleaner.</a:t>
            </a:r>
          </a:p>
          <a:p>
            <a:r>
              <a:rPr lang="en-US" sz="1600" dirty="0">
                <a:latin typeface="Courier" pitchFamily="2" charset="0"/>
              </a:rPr>
              <a:t>#</a:t>
            </a:r>
            <a:r>
              <a:rPr lang="en-US" sz="1600" dirty="0" err="1">
                <a:latin typeface="Courier" pitchFamily="2" charset="0"/>
              </a:rPr>
              <a:t>ifndef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/>
              <a:t>is more portable.</a:t>
            </a:r>
          </a:p>
          <a:p>
            <a:endParaRPr lang="en-US" sz="1600" dirty="0"/>
          </a:p>
          <a:p>
            <a:r>
              <a:rPr lang="en-US" sz="1600" dirty="0"/>
              <a:t>Be consistent: use one, or the other!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3062-CB61-F14E-8FA9-1C21A992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821" y="6506589"/>
            <a:ext cx="2564524" cy="274692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6E3B75D1-E40C-1A48-9CD0-698DCC93E842}" type="datetime3">
              <a:rPr lang="en-US" sz="100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19 January 2022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DA472-BA94-2746-A67C-7784D32E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chemeClr val="tx1"/>
                </a:solidFill>
              </a:rPr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172310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56B33-B21C-8743-81D2-052DFC5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2112121"/>
            <a:ext cx="3200400" cy="1821216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  <a:latin typeface="+mn-lt"/>
              </a:rPr>
              <a:t>Some Standard Header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8D6-7A15-3E4D-9A5D-3DE8F2667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342900"/>
            <a:ext cx="5408696" cy="5712460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latin typeface="Courier" pitchFamily="2" charset="0"/>
              </a:rPr>
              <a:t>stdio.h</a:t>
            </a:r>
            <a:r>
              <a:rPr lang="en-US" sz="2400" dirty="0"/>
              <a:t> for input/output.</a:t>
            </a:r>
          </a:p>
          <a:p>
            <a:r>
              <a:rPr lang="en-US" sz="2400" dirty="0" err="1">
                <a:latin typeface="Courier" pitchFamily="2" charset="0"/>
              </a:rPr>
              <a:t>inttypes.h</a:t>
            </a:r>
            <a:r>
              <a:rPr lang="en-US" sz="2400" dirty="0"/>
              <a:t> for fixed width integer types.</a:t>
            </a:r>
          </a:p>
          <a:p>
            <a:r>
              <a:rPr lang="en-US" sz="2400" dirty="0" err="1">
                <a:latin typeface="Courier" pitchFamily="2" charset="0"/>
              </a:rPr>
              <a:t>time.h</a:t>
            </a:r>
            <a:r>
              <a:rPr lang="en-US" sz="2400" dirty="0"/>
              <a:t> for date/time utilities.</a:t>
            </a:r>
          </a:p>
          <a:p>
            <a:r>
              <a:rPr lang="en-US" sz="2400" dirty="0" err="1">
                <a:latin typeface="Courier" pitchFamily="2" charset="0"/>
              </a:rPr>
              <a:t>stdbool.h</a:t>
            </a:r>
            <a:r>
              <a:rPr lang="en-US" sz="2400" dirty="0"/>
              <a:t> for </a:t>
            </a:r>
            <a:r>
              <a:rPr lang="en-US" sz="2400" dirty="0" err="1"/>
              <a:t>boolean</a:t>
            </a:r>
            <a:r>
              <a:rPr lang="en-US" sz="2400" dirty="0"/>
              <a:t> types.</a:t>
            </a:r>
          </a:p>
          <a:p>
            <a:r>
              <a:rPr lang="en-US" sz="2400" dirty="0" err="1">
                <a:latin typeface="Courier" pitchFamily="2" charset="0"/>
              </a:rPr>
              <a:t>ctype.h</a:t>
            </a:r>
            <a:r>
              <a:rPr lang="en-US" sz="2400" dirty="0"/>
              <a:t> for functions to determine the type contained in character data.</a:t>
            </a:r>
          </a:p>
          <a:p>
            <a:r>
              <a:rPr lang="en-US" sz="2400" dirty="0" err="1">
                <a:latin typeface="Courier" pitchFamily="2" charset="0"/>
              </a:rPr>
              <a:t>math.h</a:t>
            </a:r>
            <a:r>
              <a:rPr lang="en-US" sz="2400" dirty="0"/>
              <a:t> common mathematical functions.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BB2DB-E550-9447-A195-0B69EA19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7149-5BC9-9447-B030-31A50B121955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32DE7-6698-4F48-9DC8-59347290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FD6A-F9FA-A84F-86E9-96B32501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36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D5848-6BB2-8C4D-81F0-0DE97BCE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extern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0656-22FF-9E4A-A6A2-EA560C99A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Extends the visibility of variables and functions such that they can be called by any program file, provided that the declaration is known.</a:t>
            </a:r>
          </a:p>
          <a:p>
            <a:r>
              <a:rPr lang="en-US" sz="2400" dirty="0"/>
              <a:t>Functions in </a:t>
            </a:r>
            <a:r>
              <a:rPr lang="en-US" sz="2400" b="1" dirty="0"/>
              <a:t>C</a:t>
            </a:r>
            <a:r>
              <a:rPr lang="en-US" sz="2400" dirty="0"/>
              <a:t> are implicitly prepended by </a:t>
            </a:r>
            <a:r>
              <a:rPr lang="en-US" sz="2400" dirty="0">
                <a:latin typeface="Courier" pitchFamily="2" charset="0"/>
              </a:rPr>
              <a:t>extern</a:t>
            </a:r>
            <a:r>
              <a:rPr lang="en-US" sz="2400" dirty="0"/>
              <a:t>.</a:t>
            </a:r>
          </a:p>
          <a:p>
            <a:r>
              <a:rPr lang="en-US" sz="2400" dirty="0"/>
              <a:t>Typically used for global variables.</a:t>
            </a:r>
          </a:p>
          <a:p>
            <a:r>
              <a:rPr lang="en-US" sz="2400" dirty="0">
                <a:latin typeface="Courier" pitchFamily="2" charset="0"/>
              </a:rPr>
              <a:t>extern</a:t>
            </a:r>
            <a:r>
              <a:rPr lang="en-US" sz="2400" dirty="0"/>
              <a:t> variables are declared outside of functions.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/>
              <a:t>Available until end of the execution of the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48AA-74F8-E141-BA55-338D8B3F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BE11-0297-1440-9ED5-F67B60BEE7F6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733F1-7145-784E-B77B-A55AE3E4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530BF-19E6-3E4A-A9B8-AB0DF4AB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53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71F77-D3A7-894D-A7B0-FD0AC8C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 </a:t>
            </a:r>
            <a:r>
              <a:rPr lang="en-US" sz="4800" kern="1200" dirty="0">
                <a:solidFill>
                  <a:srgbClr val="FFFFFF"/>
                </a:solidFill>
                <a:latin typeface="Courier" pitchFamily="2" charset="0"/>
              </a:rPr>
              <a:t>extern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counter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D25C3-31A0-2E40-B254-18E19C4D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52758" y="415738"/>
            <a:ext cx="6353735" cy="3600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A9571-B30C-204E-8D22-B3820CF2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2759" y="4134031"/>
            <a:ext cx="6353734" cy="22365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442144-8A72-9845-962A-50BC9BF6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5A4E-B853-7541-A1DB-462E0C5B6DCA}" type="datetime3">
              <a:rPr lang="en-US" smtClean="0"/>
              <a:t>19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F454C-3A2F-0845-8244-7D1983B2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B807B-44DF-6C42-95CE-3903C73F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67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1515D-62D8-7142-AFC6-3D11C8FA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static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2D32E-6BDF-9142-A69E-2748C5E30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Can be declared inside and outside a function.</a:t>
            </a:r>
          </a:p>
          <a:p>
            <a:r>
              <a:rPr lang="en-US" sz="2400" dirty="0"/>
              <a:t>Declared inside a function if the value of the variable needs to </a:t>
            </a:r>
            <a:r>
              <a:rPr lang="en-US" sz="2400" i="1" dirty="0"/>
              <a:t>persist</a:t>
            </a:r>
            <a:r>
              <a:rPr lang="en-US" sz="2400" dirty="0"/>
              <a:t> across function calls.</a:t>
            </a:r>
          </a:p>
          <a:p>
            <a:r>
              <a:rPr lang="en-US" sz="2400" dirty="0"/>
              <a:t>Declared outside a function if the value of the variable needs to accessed by multiple functions but </a:t>
            </a:r>
            <a:r>
              <a:rPr lang="en-US" sz="2400" i="1" dirty="0"/>
              <a:t>only exists within the scope of the file in which it is declared</a:t>
            </a:r>
            <a:r>
              <a:rPr lang="en-US" sz="2400" dirty="0"/>
              <a:t>.</a:t>
            </a:r>
          </a:p>
          <a:p>
            <a:r>
              <a:rPr lang="en-US" sz="2400" dirty="0"/>
              <a:t>Available until program finishes execution.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1BE03-24DF-8147-9075-9A2B8FBC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87C0-9554-3F4D-BB89-7D036DB6600B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FBACC-044F-B749-AB7E-F31C43B0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00C1-33F2-AB4B-8C96-A625E41B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9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ED358D3-8A45-3A47-8647-2D8A60E8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55625"/>
            <a:ext cx="3105150" cy="4629150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0326DCD-5CB5-8745-A6B4-45AF6063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75" y="555625"/>
            <a:ext cx="5748338" cy="4629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4ED40-6B03-C149-B297-E662497A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Utility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DCC50-D5D3-054F-B9ED-6FD83AE4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3B75D1-E40C-1A48-9CD0-698DCC93E842}" type="datetime3">
              <a:rPr lang="en-US" smtClean="0"/>
              <a:pPr>
                <a:spcAft>
                  <a:spcPts val="600"/>
                </a:spcAft>
              </a:pPr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411F-78FD-824D-A48D-EA21EA04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D827F-864D-7C45-8820-677FDEAF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2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29F50-7FA6-A94F-8D1B-76313961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Recursion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3526C-BC60-034B-9DFF-1B1450871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A function may call itself! We will discuss this in detail later.</a:t>
            </a:r>
          </a:p>
          <a:p>
            <a:r>
              <a:rPr lang="en-US" sz="2000" dirty="0"/>
              <a:t>Syntax of recursive functions: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Recursive functions must always define exit conditions to prevent the function from being called an unbounded number of times.</a:t>
            </a:r>
          </a:p>
          <a:p>
            <a:r>
              <a:rPr lang="en-US" sz="2000" dirty="0"/>
              <a:t>Recursive code is more compact and may be easier to write and understand.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E4C5DB0-0621-1248-9EC2-82878C4AB92B}"/>
              </a:ext>
            </a:extLst>
          </p:cNvPr>
          <p:cNvSpPr txBox="1">
            <a:spLocks/>
          </p:cNvSpPr>
          <p:nvPr/>
        </p:nvSpPr>
        <p:spPr>
          <a:xfrm>
            <a:off x="1405782" y="3428999"/>
            <a:ext cx="7919689" cy="11266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function_name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function_name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 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function calls itself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130D7-6421-814B-83A0-59ABBAFD0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D118-B6F6-8E48-B1D3-814A98BFC62B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2E9D8-44F4-304F-ACCA-2AB373D3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E8415-908E-D24A-8F72-8A56D1DA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5BB8E-C0DE-1E48-B62A-A35BF4F3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How is it different?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9C3D-B80A-0249-9E7D-F4E130D36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In mathematics, a function </a:t>
            </a:r>
            <a:r>
              <a:rPr lang="en-US" sz="2200" i="1" dirty="0"/>
              <a:t>f</a:t>
            </a:r>
            <a:r>
              <a:rPr lang="en-US" sz="2200" dirty="0"/>
              <a:t> maps an element of a set called the </a:t>
            </a:r>
            <a:r>
              <a:rPr lang="en-US" sz="2200" i="1" dirty="0"/>
              <a:t>domain</a:t>
            </a:r>
            <a:r>
              <a:rPr lang="en-US" sz="2200" dirty="0"/>
              <a:t> onto a set called the </a:t>
            </a:r>
            <a:r>
              <a:rPr lang="en-US" sz="2200" i="1" dirty="0"/>
              <a:t>range</a:t>
            </a:r>
            <a:r>
              <a:rPr lang="en-US" sz="2200" dirty="0"/>
              <a:t>. </a:t>
            </a:r>
          </a:p>
          <a:p>
            <a:r>
              <a:rPr lang="en-US" sz="2200" dirty="0"/>
              <a:t>There are many ways to define a function: in terms of sets, relations, … </a:t>
            </a:r>
          </a:p>
          <a:p>
            <a:pPr lvl="1"/>
            <a:r>
              <a:rPr lang="en-US" sz="2200" dirty="0"/>
              <a:t>You should have learned about these in CSE 16 (Discrete Mathematics).</a:t>
            </a:r>
          </a:p>
          <a:p>
            <a:endParaRPr lang="en-US" sz="2200" dirty="0"/>
          </a:p>
          <a:p>
            <a:r>
              <a:rPr lang="en-US" sz="2200" dirty="0"/>
              <a:t>In </a:t>
            </a:r>
            <a:r>
              <a:rPr lang="en-US" sz="2200" b="1" dirty="0"/>
              <a:t>C</a:t>
            </a:r>
            <a:r>
              <a:rPr lang="en-US" sz="2200" dirty="0"/>
              <a:t>, we call function what in other languages might be called procedure or subroutine.</a:t>
            </a:r>
          </a:p>
          <a:p>
            <a:pPr lvl="1"/>
            <a:r>
              <a:rPr lang="en-US" sz="1800" dirty="0"/>
              <a:t>Typically, a language will call it a </a:t>
            </a:r>
            <a:r>
              <a:rPr lang="en-US" sz="1800" i="1" dirty="0"/>
              <a:t>function</a:t>
            </a:r>
            <a:r>
              <a:rPr lang="en-US" sz="1800" dirty="0"/>
              <a:t> if it returns a value, and </a:t>
            </a:r>
            <a:r>
              <a:rPr lang="en-US" sz="1800" i="1" dirty="0"/>
              <a:t>procedure</a:t>
            </a:r>
            <a:r>
              <a:rPr lang="en-US" sz="1800" dirty="0"/>
              <a:t> or </a:t>
            </a:r>
            <a:r>
              <a:rPr lang="en-US" sz="1800" i="1" dirty="0"/>
              <a:t>subroutine</a:t>
            </a:r>
            <a:r>
              <a:rPr lang="en-US" sz="1800" dirty="0"/>
              <a:t> if it does not.</a:t>
            </a:r>
          </a:p>
          <a:p>
            <a:pPr lvl="1"/>
            <a:r>
              <a:rPr lang="en-US" sz="1800" dirty="0"/>
              <a:t>In </a:t>
            </a:r>
            <a:r>
              <a:rPr lang="en-US" sz="1800" b="1" dirty="0"/>
              <a:t>C</a:t>
            </a:r>
            <a:r>
              <a:rPr lang="en-US" sz="1800" dirty="0"/>
              <a:t>, a function that returns </a:t>
            </a:r>
            <a:r>
              <a:rPr lang="en-US" sz="1800" dirty="0">
                <a:latin typeface="Courier" pitchFamily="2" charset="0"/>
              </a:rPr>
              <a:t>void</a:t>
            </a:r>
            <a:r>
              <a:rPr lang="en-US" sz="1800" dirty="0"/>
              <a:t> (nothing) fills the role of subroutine.</a:t>
            </a:r>
          </a:p>
          <a:p>
            <a:pPr lvl="1"/>
            <a:r>
              <a:rPr lang="en-US" sz="1800" i="1" dirty="0"/>
              <a:t>Do not </a:t>
            </a:r>
            <a:r>
              <a:rPr lang="en-US" sz="1800" dirty="0"/>
              <a:t>call it a </a:t>
            </a:r>
            <a:r>
              <a:rPr lang="en-US" sz="1800" i="1" dirty="0"/>
              <a:t>method.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D1C6E-BC4E-4D40-B4CC-A18E7048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80A7-911E-D944-9632-AE37680DBF0C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4C47-DB9D-F941-9839-3120F7A1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329D8-4196-FB41-A30A-ADEBBFAE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72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F0459-45EF-E542-9314-65903F9A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/>
              <a:t>Factoring (naïvely)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C2FDF8D-F57D-4958-855C-5DD4FC7C43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672" y="2121763"/>
                <a:ext cx="5157216" cy="224068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Print the unique factorization of a positive </a:t>
                </a:r>
                <a:r>
                  <a:rPr lang="en-US" sz="2000" dirty="0">
                    <a:latin typeface="Courier" pitchFamily="2" charset="0"/>
                  </a:rPr>
                  <a:t>int</a:t>
                </a:r>
                <a:r>
                  <a:rPr lang="en-US" sz="2000" dirty="0"/>
                  <a:t> if it exists.</a:t>
                </a:r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a factor of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(evenly divides it) then print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and try again with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not a factor of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then try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Do this until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C2FDF8D-F57D-4958-855C-5DD4FC7C4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672" y="2121763"/>
                <a:ext cx="5157216" cy="2240687"/>
              </a:xfrm>
              <a:blipFill>
                <a:blip r:embed="rId2"/>
                <a:stretch>
                  <a:fillRect l="-983"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6AA058C-5B0E-2F4B-9D04-1282E2642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642" y="484632"/>
            <a:ext cx="4514963" cy="573328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B0C2-E4A3-A341-A3B2-7A64558A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EFD3A-FF39-1347-8728-D4B160D5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3B75D1-E40C-1A48-9CD0-698DCC93E842}" type="datetime3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 January 2022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30265-99D9-6742-A44A-3CF1D8A9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3632A-7B55-7A4C-9B38-49676646CF5A}"/>
              </a:ext>
            </a:extLst>
          </p:cNvPr>
          <p:cNvSpPr txBox="1"/>
          <p:nvPr/>
        </p:nvSpPr>
        <p:spPr>
          <a:xfrm>
            <a:off x="901112" y="4990068"/>
            <a:ext cx="466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When is this the worst algorithm you might try?</a:t>
            </a:r>
          </a:p>
        </p:txBody>
      </p:sp>
    </p:spTree>
    <p:extLst>
      <p:ext uri="{BB962C8B-B14F-4D97-AF65-F5344CB8AC3E}">
        <p14:creationId xmlns:p14="http://schemas.microsoft.com/office/powerpoint/2010/main" val="248813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56B33-B21C-8743-81D2-052DFC5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>
                <a:latin typeface="Courier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8D6-7A15-3E4D-9A5D-3DE8F2667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US" sz="1400"/>
              <a:t>Functions provide the ease of running a sequence of code repeatedly.</a:t>
            </a:r>
          </a:p>
          <a:p>
            <a:r>
              <a:rPr lang="en-US" sz="1400"/>
              <a:t>Functions can return void, scalar values, pointers and structs (although it is advised to not go this route); they cannot return arrays.</a:t>
            </a:r>
          </a:p>
          <a:p>
            <a:r>
              <a:rPr lang="en-US" sz="1400"/>
              <a:t>For this class only use </a:t>
            </a:r>
            <a:r>
              <a:rPr lang="en-US" sz="1400" i="1"/>
              <a:t>Snake case </a:t>
            </a:r>
            <a:r>
              <a:rPr lang="en-US" sz="1400"/>
              <a:t>function naming for e.g. </a:t>
            </a:r>
            <a:r>
              <a:rPr lang="en-US" sz="1400" i="1"/>
              <a:t>my_function_name.</a:t>
            </a:r>
          </a:p>
          <a:p>
            <a:r>
              <a:rPr lang="en-US" sz="1400"/>
              <a:t>Formal parameters are used inside the body of a function.</a:t>
            </a:r>
          </a:p>
          <a:p>
            <a:r>
              <a:rPr lang="en-US" sz="1400"/>
              <a:t>Actual parameters are passed to a function.</a:t>
            </a:r>
          </a:p>
          <a:p>
            <a:r>
              <a:rPr lang="en-US" sz="1400"/>
              <a:t>C only uses </a:t>
            </a:r>
            <a:r>
              <a:rPr lang="en-US" sz="1400" i="1"/>
              <a:t>Call-by-Value</a:t>
            </a:r>
            <a:r>
              <a:rPr lang="en-US" sz="1400"/>
              <a:t>.</a:t>
            </a:r>
          </a:p>
          <a:p>
            <a:pPr lvl="1"/>
            <a:r>
              <a:rPr lang="en-US" sz="1400"/>
              <a:t>Call-by-Reference can be performed by passing a pointer to a function.</a:t>
            </a:r>
          </a:p>
          <a:p>
            <a:r>
              <a:rPr lang="en-US" sz="1400"/>
              <a:t>Prior to function calls, you need to define function prototypes:</a:t>
            </a:r>
          </a:p>
          <a:p>
            <a:pPr lvl="1"/>
            <a:r>
              <a:rPr lang="en-US" sz="1400"/>
              <a:t>Either at the beginning of a program or in header files.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C0A7842-FDE2-7C4C-AD34-C2837DC14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42" y="1077533"/>
            <a:ext cx="4736963" cy="454748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32DE7-6698-4F48-9DC8-59347290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BB2DB-E550-9447-A195-0B69EA19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B97149-5BC9-9447-B030-31A50B121955}" type="datetime3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 January 2022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FD6A-F9FA-A84F-86E9-96B32501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36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7F3DB-9EB2-6E44-964A-A2829D0DB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is a function in programming?</a:t>
            </a:r>
          </a:p>
        </p:txBody>
      </p:sp>
      <p:cxnSp>
        <p:nvCxnSpPr>
          <p:cNvPr id="17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1C23E5-189F-A646-99A7-B8EBC18E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function is block of code that performs a certain task.</a:t>
            </a:r>
          </a:p>
          <a:p>
            <a:pPr lvl="1"/>
            <a:r>
              <a:rPr lang="en-US" sz="1800" dirty="0"/>
              <a:t>It gives a name to code that (hopefully) performs a logically consistent task.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Functions are </a:t>
            </a:r>
            <a:r>
              <a:rPr lang="en-US" sz="2200" i="1" dirty="0">
                <a:cs typeface="Courier New" panose="02070309020205020404" pitchFamily="49" charset="0"/>
              </a:rPr>
              <a:t>defined</a:t>
            </a:r>
            <a:r>
              <a:rPr lang="en-US" sz="2200" dirty="0">
                <a:cs typeface="Courier New" panose="02070309020205020404" pitchFamily="49" charset="0"/>
              </a:rPr>
              <a:t> exactly once.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Functions must be </a:t>
            </a:r>
            <a:r>
              <a:rPr lang="en-US" sz="2200" i="1" dirty="0">
                <a:cs typeface="Courier New" panose="02070309020205020404" pitchFamily="49" charset="0"/>
              </a:rPr>
              <a:t>declared</a:t>
            </a:r>
            <a:r>
              <a:rPr lang="en-US" sz="2200" dirty="0">
                <a:cs typeface="Courier New" panose="02070309020205020404" pitchFamily="49" charset="0"/>
              </a:rPr>
              <a:t> before they are used.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Programs can declare &amp; </a:t>
            </a:r>
            <a:r>
              <a:rPr lang="en-US" sz="2200" i="1" dirty="0">
                <a:cs typeface="Courier New" panose="02070309020205020404" pitchFamily="49" charset="0"/>
              </a:rPr>
              <a:t>call</a:t>
            </a:r>
            <a:r>
              <a:rPr lang="en-US" sz="2200" dirty="0">
                <a:cs typeface="Courier New" panose="02070309020205020404" pitchFamily="49" charset="0"/>
              </a:rPr>
              <a:t> a function as many times as desired.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Is a special function.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Is run when program starts.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All other functions are subordinate to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  <a:r>
              <a:rPr lang="en-US" sz="2200" dirty="0">
                <a:cs typeface="Courier New" panose="02070309020205020404" pitchFamily="49" charset="0"/>
              </a:rPr>
              <a:t>.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BFC93-8717-9247-AC19-CC0E23E1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887-DF3D-414F-B3E0-F951166E6ACA}" type="datetime3">
              <a:rPr lang="en-US" smtClean="0"/>
              <a:t>19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F4548-131D-CB41-9F47-42BF58A9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DA0D1-BC9C-D642-8D65-48CEFF7F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00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C2FCF-0EEF-004C-89D8-59E51A68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Why do we like functions?</a:t>
            </a:r>
          </a:p>
        </p:txBody>
      </p: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3CF22D7-65D0-AF4F-8959-4F517B926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Functions should:</a:t>
            </a:r>
          </a:p>
          <a:p>
            <a:pPr lvl="1"/>
            <a:r>
              <a:rPr lang="en-US" dirty="0"/>
              <a:t>Define abstractions that are consistent and make sense logically.</a:t>
            </a:r>
          </a:p>
          <a:p>
            <a:pPr lvl="1"/>
            <a:r>
              <a:rPr lang="en-US" dirty="0"/>
              <a:t>Give names to those sequences of code.</a:t>
            </a:r>
          </a:p>
          <a:p>
            <a:pPr lvl="1"/>
            <a:r>
              <a:rPr lang="en-US" dirty="0"/>
              <a:t>Hide the implementation.</a:t>
            </a:r>
          </a:p>
          <a:p>
            <a:r>
              <a:rPr lang="en-US" sz="2400" dirty="0"/>
              <a:t>We can use them to:</a:t>
            </a:r>
          </a:p>
          <a:p>
            <a:pPr lvl="1"/>
            <a:r>
              <a:rPr lang="en-US" dirty="0"/>
              <a:t>Refactor repeated sequences of code.</a:t>
            </a:r>
          </a:p>
          <a:p>
            <a:pPr lvl="1"/>
            <a:r>
              <a:rPr lang="en-US" dirty="0"/>
              <a:t>Simplify the code to aid understanding.</a:t>
            </a:r>
          </a:p>
          <a:p>
            <a:r>
              <a:rPr lang="en-US" sz="2400" dirty="0"/>
              <a:t>Functions should never be:</a:t>
            </a:r>
          </a:p>
          <a:p>
            <a:pPr lvl="1"/>
            <a:r>
              <a:rPr lang="en-US" dirty="0"/>
              <a:t>Arbitrary sequences of statements.</a:t>
            </a:r>
          </a:p>
          <a:p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106D9-AA0B-9246-B3D9-9FD51583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CCC0-F019-FC46-AB92-1C92D57E0362}" type="datetime3">
              <a:rPr lang="en-US" smtClean="0"/>
              <a:t>19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B029D-BD02-994F-B752-13642FF7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FC50C-0238-6D4E-8AC3-6A37DD8E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5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AD58C-9E5B-114C-83D7-B863018B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57" y="215226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Function Definition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CCB50C-9F76-43B9-94C6-69A5F1AE5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915" y="265328"/>
            <a:ext cx="7834686" cy="163293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return_type 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function_name(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parameters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// declarations, assignment statements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FB2AA3-8194-C644-9A41-4BB42AC9CD73}"/>
              </a:ext>
            </a:extLst>
          </p:cNvPr>
          <p:cNvSpPr txBox="1"/>
          <p:nvPr/>
        </p:nvSpPr>
        <p:spPr>
          <a:xfrm>
            <a:off x="3823915" y="1898262"/>
            <a:ext cx="783468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Function 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return_type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Defines the type of function’s return value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Return type may be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 or any object type (except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 type)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function_name()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Function’s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parameters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Contained in comma-separated list of declarations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If function has no parameters, then this is either empty or contains the word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Function block/body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Declarations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Declared variables inside a function body are only locally known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Assignment statements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Sets and/or resets the value of a variable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B2504F-518A-AA44-8B00-013119B39DE7}"/>
              </a:ext>
            </a:extLst>
          </p:cNvPr>
          <p:cNvCxnSpPr>
            <a:cxnSpLocks/>
          </p:cNvCxnSpPr>
          <p:nvPr/>
        </p:nvCxnSpPr>
        <p:spPr>
          <a:xfrm flipH="1">
            <a:off x="9779000" y="501650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ame 24">
            <a:extLst>
              <a:ext uri="{FF2B5EF4-FFF2-40B4-BE49-F238E27FC236}">
                <a16:creationId xmlns:a16="http://schemas.microsoft.com/office/drawing/2014/main" id="{D0CE0796-383B-3745-95DF-0BF8489A68CD}"/>
              </a:ext>
            </a:extLst>
          </p:cNvPr>
          <p:cNvSpPr/>
          <p:nvPr/>
        </p:nvSpPr>
        <p:spPr>
          <a:xfrm>
            <a:off x="3823915" y="265328"/>
            <a:ext cx="5840785" cy="34427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0B9863-DCA5-BB4C-B0E2-6D2F209FA1D4}"/>
              </a:ext>
            </a:extLst>
          </p:cNvPr>
          <p:cNvSpPr txBox="1"/>
          <p:nvPr/>
        </p:nvSpPr>
        <p:spPr>
          <a:xfrm>
            <a:off x="10312398" y="1200562"/>
            <a:ext cx="1346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Function block/body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7B88E8-E741-444D-BE1C-5DB16DEB8064}"/>
              </a:ext>
            </a:extLst>
          </p:cNvPr>
          <p:cNvSpPr txBox="1"/>
          <p:nvPr/>
        </p:nvSpPr>
        <p:spPr>
          <a:xfrm>
            <a:off x="10312399" y="298385"/>
            <a:ext cx="1346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Function head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42DE01-10F6-D84B-B125-CDD9F28F6A21}"/>
              </a:ext>
            </a:extLst>
          </p:cNvPr>
          <p:cNvCxnSpPr>
            <a:cxnSpLocks/>
          </p:cNvCxnSpPr>
          <p:nvPr/>
        </p:nvCxnSpPr>
        <p:spPr>
          <a:xfrm flipH="1" flipV="1">
            <a:off x="9455150" y="1504854"/>
            <a:ext cx="869949" cy="10247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ame 42">
            <a:extLst>
              <a:ext uri="{FF2B5EF4-FFF2-40B4-BE49-F238E27FC236}">
                <a16:creationId xmlns:a16="http://schemas.microsoft.com/office/drawing/2014/main" id="{F1E12096-F9CF-AE47-A186-DC345098D370}"/>
              </a:ext>
            </a:extLst>
          </p:cNvPr>
          <p:cNvSpPr/>
          <p:nvPr/>
        </p:nvSpPr>
        <p:spPr>
          <a:xfrm>
            <a:off x="4192215" y="1045244"/>
            <a:ext cx="6120184" cy="34427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821A1-41EE-0E40-8E53-EBF52406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3E126-229D-3D48-B31E-E972559C0B39}" type="datetime3">
              <a:rPr lang="en-US" smtClean="0">
                <a:solidFill>
                  <a:schemeClr val="bg1"/>
                </a:solidFill>
              </a:rPr>
              <a:t>19 January 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1D3C1-4AC1-324E-9101-8CE3A2CB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A7392-0469-414B-8A98-AB514FCC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DEAED-00CA-B345-AD8D-3C512CB0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Return Values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E5F8-58F4-404B-A783-A667EBA2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C</a:t>
            </a:r>
            <a:r>
              <a:rPr lang="en-US" sz="2400" dirty="0"/>
              <a:t>, functions return a value.</a:t>
            </a:r>
          </a:p>
          <a:p>
            <a:r>
              <a:rPr lang="en-US" sz="2400" dirty="0"/>
              <a:t>The value may be </a:t>
            </a:r>
            <a:r>
              <a:rPr lang="en-US" sz="2400" dirty="0">
                <a:latin typeface="Courier" pitchFamily="2" charset="0"/>
              </a:rPr>
              <a:t>void</a:t>
            </a:r>
            <a:r>
              <a:rPr lang="en-US" sz="2400" dirty="0"/>
              <a:t>, which means </a:t>
            </a:r>
            <a:r>
              <a:rPr lang="en-US" sz="2400" i="1" dirty="0"/>
              <a:t>no value</a:t>
            </a:r>
            <a:r>
              <a:rPr lang="en-US" sz="2400" dirty="0"/>
              <a:t>.</a:t>
            </a:r>
          </a:p>
          <a:p>
            <a:r>
              <a:rPr lang="en-US" sz="2400" dirty="0"/>
              <a:t>You can return any scalar value (</a:t>
            </a:r>
            <a:r>
              <a:rPr lang="en-US" sz="2400" dirty="0">
                <a:latin typeface="Courier" pitchFamily="2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latin typeface="Courier" pitchFamily="2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latin typeface="Courier" pitchFamily="2" charset="0"/>
              </a:rPr>
              <a:t>float</a:t>
            </a:r>
            <a:r>
              <a:rPr lang="en-US" sz="2400" dirty="0"/>
              <a:t>, …)</a:t>
            </a:r>
          </a:p>
          <a:p>
            <a:r>
              <a:rPr lang="en-US" sz="2400" dirty="0"/>
              <a:t>You can return a </a:t>
            </a:r>
            <a:r>
              <a:rPr lang="en-US" sz="2400" dirty="0">
                <a:latin typeface="Courier" pitchFamily="2" charset="0"/>
              </a:rPr>
              <a:t>struct</a:t>
            </a:r>
            <a:r>
              <a:rPr lang="en-US" sz="2400" dirty="0"/>
              <a:t> (but please don’t).</a:t>
            </a:r>
          </a:p>
          <a:p>
            <a:r>
              <a:rPr lang="en-US" sz="2400" dirty="0"/>
              <a:t>You can return a pointer.</a:t>
            </a:r>
          </a:p>
          <a:p>
            <a:r>
              <a:rPr lang="en-US" sz="2400" dirty="0"/>
              <a:t>You </a:t>
            </a:r>
            <a:r>
              <a:rPr lang="en-US" sz="2400" i="1" dirty="0"/>
              <a:t>cannot</a:t>
            </a:r>
            <a:r>
              <a:rPr lang="en-US" sz="2400" dirty="0"/>
              <a:t> return an array.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078C9-4FB1-524E-8D4A-9250C55F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024E8-0AA2-4F42-BD2E-9763E529558E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73F3D-A274-C847-A9A5-EE9ABB2D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A1B05-FE88-344E-B24A-6615FA3D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8DD68-90D5-924D-B7F7-52111986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Function naming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3738443-5021-3447-9AB5-8F1ED7E0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994140"/>
            <a:ext cx="3425957" cy="286923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B24BD2E-E8F6-6945-8D22-8492DDCB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/>
              <a:t>Functions have the same naming rules as variables.</a:t>
            </a:r>
          </a:p>
          <a:p>
            <a:endParaRPr lang="en-US" sz="2000" i="1"/>
          </a:p>
          <a:p>
            <a:r>
              <a:rPr lang="en-US" sz="2000" i="1"/>
              <a:t>Can’t</a:t>
            </a:r>
            <a:r>
              <a:rPr lang="en-US" sz="2000"/>
              <a:t>:</a:t>
            </a:r>
          </a:p>
          <a:p>
            <a:pPr lvl="1"/>
            <a:r>
              <a:rPr lang="en-US" sz="2000"/>
              <a:t>Start with a number or any punctuation other than </a:t>
            </a:r>
            <a:r>
              <a:rPr lang="en-US" sz="2000">
                <a:latin typeface="Courier" pitchFamily="2" charset="0"/>
              </a:rPr>
              <a:t>_</a:t>
            </a:r>
            <a:r>
              <a:rPr lang="en-US" sz="2000"/>
              <a:t> (underscore) or </a:t>
            </a:r>
            <a:r>
              <a:rPr lang="en-US" sz="2000">
                <a:latin typeface="Courier" pitchFamily="2" charset="0"/>
              </a:rPr>
              <a:t>$</a:t>
            </a:r>
            <a:r>
              <a:rPr lang="en-US" sz="2000"/>
              <a:t> (dollar sign)</a:t>
            </a:r>
          </a:p>
          <a:p>
            <a:pPr lvl="1"/>
            <a:r>
              <a:rPr lang="en-US" sz="2000"/>
              <a:t>Use the same name as another function.</a:t>
            </a:r>
          </a:p>
          <a:p>
            <a:pPr lvl="2"/>
            <a:r>
              <a:rPr lang="en-US"/>
              <a:t>There are no </a:t>
            </a:r>
            <a:r>
              <a:rPr lang="en-US" i="1"/>
              <a:t>nested</a:t>
            </a:r>
            <a:r>
              <a:rPr lang="en-US"/>
              <a:t> </a:t>
            </a:r>
            <a:r>
              <a:rPr lang="en-US" i="1"/>
              <a:t>functions</a:t>
            </a:r>
            <a:r>
              <a:rPr lang="en-US"/>
              <a:t> in </a:t>
            </a:r>
            <a:r>
              <a:rPr lang="en-US" b="1"/>
              <a:t>C</a:t>
            </a:r>
            <a:r>
              <a:rPr lang="en-US"/>
              <a:t>.</a:t>
            </a:r>
          </a:p>
          <a:p>
            <a:pPr lvl="1"/>
            <a:endParaRPr lang="en-US" sz="2000"/>
          </a:p>
          <a:p>
            <a:r>
              <a:rPr lang="en-US" sz="2000"/>
              <a:t>For this class, we will be using </a:t>
            </a:r>
            <a:r>
              <a:rPr lang="en-US" sz="2000" i="1"/>
              <a:t>Snake case</a:t>
            </a:r>
          </a:p>
          <a:p>
            <a:pPr lvl="1"/>
            <a:r>
              <a:rPr lang="en-US" sz="2000" i="1"/>
              <a:t>my_function_name</a:t>
            </a:r>
            <a:endParaRPr lang="en-US" sz="20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2ED56-EE5B-364E-92DF-F371A7C2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E9521D0-2067-0A4C-AD63-033DADC67D7D}" type="datetime3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 January 2022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C7846-E238-5E4B-9F74-CF6C389A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6300" y="6356350"/>
            <a:ext cx="375666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AC251-AD45-D041-9FD0-151D668E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0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DC801-C7BF-F348-9FC4-90E314B2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Parameters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4800" dirty="0">
                <a:solidFill>
                  <a:schemeClr val="accent1"/>
                </a:solidFill>
              </a:rPr>
              <a:t>—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Also called Arguments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D7C2-9CD3-564C-A7AC-108D7C6AA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In mathematics, when we have a function like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, and we write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sz="2400" dirty="0"/>
                  <a:t> we substitute 2 for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get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⁡(2+1)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programming languages, this is called </a:t>
                </a:r>
                <a:r>
                  <a:rPr lang="en-US" i="1" dirty="0"/>
                  <a:t>call-by-name</a:t>
                </a:r>
                <a:r>
                  <a:rPr lang="en-US" dirty="0"/>
                  <a:t>, and is </a:t>
                </a:r>
                <a:r>
                  <a:rPr lang="en-US" i="1" dirty="0"/>
                  <a:t>rare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b="1" dirty="0"/>
                  <a:t>C</a:t>
                </a:r>
                <a:r>
                  <a:rPr lang="en-US" dirty="0"/>
                  <a:t> supports this as textual substitution in macros with the </a:t>
                </a:r>
                <a:r>
                  <a:rPr lang="en-US" b="1" i="1" dirty="0"/>
                  <a:t>C</a:t>
                </a:r>
                <a:r>
                  <a:rPr lang="en-US" i="1" dirty="0"/>
                  <a:t> Preprocessor</a:t>
                </a:r>
                <a:r>
                  <a:rPr lang="en-US" dirty="0"/>
                  <a:t>.</a:t>
                </a:r>
              </a:p>
              <a:p>
                <a:r>
                  <a:rPr lang="en-US" sz="2400" dirty="0"/>
                  <a:t>Most programming languages use either </a:t>
                </a:r>
                <a:r>
                  <a:rPr lang="en-US" sz="2400" i="1" dirty="0"/>
                  <a:t>call-by-value</a:t>
                </a:r>
                <a:r>
                  <a:rPr lang="en-US" sz="2400" dirty="0"/>
                  <a:t>, </a:t>
                </a:r>
                <a:r>
                  <a:rPr lang="en-US" sz="2400" i="1" dirty="0"/>
                  <a:t>call-by-reference</a:t>
                </a:r>
                <a:r>
                  <a:rPr lang="en-US" sz="2400" dirty="0"/>
                  <a:t> or both.</a:t>
                </a:r>
              </a:p>
              <a:p>
                <a:r>
                  <a:rPr lang="en-US" sz="2400" b="1" dirty="0"/>
                  <a:t>C</a:t>
                </a:r>
                <a:r>
                  <a:rPr lang="en-US" sz="2400" dirty="0"/>
                  <a:t> uses </a:t>
                </a:r>
                <a:r>
                  <a:rPr lang="en-US" sz="2400" i="1" dirty="0"/>
                  <a:t>call-by-value</a:t>
                </a:r>
                <a:r>
                  <a:rPr lang="en-US" sz="2400" dirty="0"/>
                  <a:t>, except for arrays, and only because of their relation to pointers.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D7C2-9CD3-564C-A7AC-108D7C6AA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193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B2CC2-C74E-914C-934A-3632025C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B2D2-63E6-534A-8BD9-61D3B34B9357}" type="datetime3">
              <a:rPr lang="en-US" smtClean="0"/>
              <a:t>19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710B8-D651-1043-9D18-6EF50BDF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93DE-2C0F-654A-9BE4-3D3F5F5D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1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2073</Words>
  <Application>Microsoft Macintosh PowerPoint</Application>
  <PresentationFormat>Widescreen</PresentationFormat>
  <Paragraphs>322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</vt:lpstr>
      <vt:lpstr>Courier New</vt:lpstr>
      <vt:lpstr>Menlo</vt:lpstr>
      <vt:lpstr>Office Theme</vt:lpstr>
      <vt:lpstr>Functions</vt:lpstr>
      <vt:lpstr>Words of Caution</vt:lpstr>
      <vt:lpstr>How is it different?</vt:lpstr>
      <vt:lpstr>What is a function in programming?</vt:lpstr>
      <vt:lpstr>Why do we like functions?</vt:lpstr>
      <vt:lpstr>Function Definition</vt:lpstr>
      <vt:lpstr>Return Values</vt:lpstr>
      <vt:lpstr>Function naming</vt:lpstr>
      <vt:lpstr>Parameters —  Also called Arguments</vt:lpstr>
      <vt:lpstr>Parameters</vt:lpstr>
      <vt:lpstr>Call-by-Value</vt:lpstr>
      <vt:lpstr>Call-by-Reference</vt:lpstr>
      <vt:lpstr>√x</vt:lpstr>
      <vt:lpstr>√x</vt:lpstr>
      <vt:lpstr>swap()</vt:lpstr>
      <vt:lpstr>Function Prototypes</vt:lpstr>
      <vt:lpstr>#include</vt:lpstr>
      <vt:lpstr>#define</vt:lpstr>
      <vt:lpstr>Conditional Directives</vt:lpstr>
      <vt:lpstr>Header Files</vt:lpstr>
      <vt:lpstr>Example Header File</vt:lpstr>
      <vt:lpstr>Same Header File</vt:lpstr>
      <vt:lpstr>#ifndef versus #pragma once</vt:lpstr>
      <vt:lpstr>Some Standard Header Files</vt:lpstr>
      <vt:lpstr>extern</vt:lpstr>
      <vt:lpstr>An extern counter</vt:lpstr>
      <vt:lpstr>static</vt:lpstr>
      <vt:lpstr>Utility Functions</vt:lpstr>
      <vt:lpstr>Recursion</vt:lpstr>
      <vt:lpstr>Factoring (naïvely)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</dc:title>
  <dc:creator>Eugene Chou</dc:creator>
  <cp:lastModifiedBy>Eugene Chou</cp:lastModifiedBy>
  <cp:revision>64</cp:revision>
  <cp:lastPrinted>2021-09-26T00:37:04Z</cp:lastPrinted>
  <dcterms:created xsi:type="dcterms:W3CDTF">2019-10-12T19:06:48Z</dcterms:created>
  <dcterms:modified xsi:type="dcterms:W3CDTF">2022-01-20T07:36:36Z</dcterms:modified>
</cp:coreProperties>
</file>